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75" r:id="rId3"/>
    <p:sldId id="276" r:id="rId4"/>
    <p:sldId id="286" r:id="rId5"/>
    <p:sldId id="278" r:id="rId6"/>
    <p:sldId id="291" r:id="rId7"/>
    <p:sldId id="290" r:id="rId8"/>
    <p:sldId id="293" r:id="rId9"/>
    <p:sldId id="294" r:id="rId10"/>
    <p:sldId id="295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EA68AD-7608-DE37-7768-3C74FA3E2C3E}" v="64" dt="2023-03-07T15:11:57.440"/>
    <p1510:client id="{217C072A-8A00-7638-E930-008717460DA4}" v="44" dt="2023-03-07T15:24:15.601"/>
    <p1510:client id="{392F9F4D-3773-33B1-728D-972C598A934C}" v="383" dt="2023-03-12T13:29:39.679"/>
    <p1510:client id="{4E45C13A-E5FE-49D6-A8F7-EE4F001F192B}" v="1016" dt="2023-03-07T14:54:25.879"/>
    <p1510:client id="{57C9FF16-558A-457E-C028-2703DD8274E9}" v="8" dt="2023-03-07T15:28:06.313"/>
    <p1510:client id="{F21DF69D-153D-E820-4495-A5B38AC22E44}" v="63" dt="2023-03-12T13:40:06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1646" y="1050821"/>
            <a:ext cx="9533195" cy="2923367"/>
          </a:xfrm>
        </p:spPr>
        <p:txBody>
          <a:bodyPr>
            <a:normAutofit/>
          </a:bodyPr>
          <a:lstStyle/>
          <a:p>
            <a:r>
              <a:rPr lang="en-US" sz="5000" b="0" err="1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Lắp</a:t>
            </a:r>
            <a:r>
              <a:rPr lang="en-US" sz="5000" b="0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 </a:t>
            </a:r>
            <a:r>
              <a:rPr lang="en-US" sz="5000" b="0" err="1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Ráp</a:t>
            </a:r>
            <a:r>
              <a:rPr lang="en-US" sz="5000" b="0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 &amp; Bảo </a:t>
            </a:r>
            <a:r>
              <a:rPr lang="en-US" sz="5000" b="0" err="1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Trì</a:t>
            </a:r>
            <a:r>
              <a:rPr lang="en-US" sz="5000" b="0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 </a:t>
            </a:r>
            <a:r>
              <a:rPr lang="en-US" sz="5000" b="0" err="1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Hệ</a:t>
            </a:r>
            <a:r>
              <a:rPr lang="en-US" sz="5000" b="0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 </a:t>
            </a:r>
            <a:r>
              <a:rPr lang="en-US" sz="5000" b="0" err="1">
                <a:solidFill>
                  <a:srgbClr val="36393B"/>
                </a:solidFill>
                <a:latin typeface="Times New Roman"/>
                <a:ea typeface="+mj-lt"/>
                <a:cs typeface="+mj-lt"/>
              </a:rPr>
              <a:t>Thống</a:t>
            </a:r>
            <a:endParaRPr lang="en-US" sz="5000" err="1">
              <a:latin typeface="Times New Roman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8716" y="2787174"/>
            <a:ext cx="6301093" cy="491451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>
                <a:solidFill>
                  <a:srgbClr val="36393B"/>
                </a:solidFill>
              </a:rPr>
              <a:t>Thành </a:t>
            </a:r>
            <a:r>
              <a:rPr lang="en-US" err="1">
                <a:solidFill>
                  <a:srgbClr val="36393B"/>
                </a:solidFill>
              </a:rPr>
              <a:t>viên</a:t>
            </a:r>
            <a:r>
              <a:rPr lang="en-US">
                <a:solidFill>
                  <a:srgbClr val="36393B"/>
                </a:solidFill>
              </a:rPr>
              <a:t> </a:t>
            </a:r>
            <a:r>
              <a:rPr lang="en-US" err="1">
                <a:solidFill>
                  <a:srgbClr val="36393B"/>
                </a:solidFill>
              </a:rPr>
              <a:t>nhóm</a:t>
            </a:r>
            <a:r>
              <a:rPr lang="en-US">
                <a:solidFill>
                  <a:srgbClr val="36393B"/>
                </a:solidFill>
              </a:rPr>
              <a:t> 9 </a:t>
            </a:r>
            <a:r>
              <a:rPr lang="en-US" err="1">
                <a:solidFill>
                  <a:srgbClr val="36393B"/>
                </a:solidFill>
              </a:rPr>
              <a:t>gồm</a:t>
            </a:r>
            <a:r>
              <a:rPr lang="en-US">
                <a:solidFill>
                  <a:srgbClr val="36393B"/>
                </a:solidFill>
              </a:rPr>
              <a:t> : </a:t>
            </a:r>
            <a:endParaRPr lang="en-US"/>
          </a:p>
        </p:txBody>
      </p:sp>
      <p:sp>
        <p:nvSpPr>
          <p:cNvPr id="4" name="Subtitle 6">
            <a:extLst>
              <a:ext uri="{FF2B5EF4-FFF2-40B4-BE49-F238E27FC236}">
                <a16:creationId xmlns:a16="http://schemas.microsoft.com/office/drawing/2014/main" id="{18962495-5484-E32E-3307-58F7A9453403}"/>
              </a:ext>
            </a:extLst>
          </p:cNvPr>
          <p:cNvSpPr txBox="1">
            <a:spLocks/>
          </p:cNvSpPr>
          <p:nvPr/>
        </p:nvSpPr>
        <p:spPr>
          <a:xfrm>
            <a:off x="1399769" y="3430675"/>
            <a:ext cx="6301093" cy="108161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sz="2000" err="1">
                <a:solidFill>
                  <a:srgbClr val="36393B"/>
                </a:solidFill>
              </a:rPr>
              <a:t>Trần</a:t>
            </a:r>
            <a:r>
              <a:rPr lang="en-US" sz="2000">
                <a:solidFill>
                  <a:srgbClr val="36393B"/>
                </a:solidFill>
              </a:rPr>
              <a:t> </a:t>
            </a:r>
            <a:r>
              <a:rPr lang="en-US" sz="2000" err="1">
                <a:solidFill>
                  <a:srgbClr val="36393B"/>
                </a:solidFill>
              </a:rPr>
              <a:t>Thế</a:t>
            </a:r>
            <a:r>
              <a:rPr lang="en-US" sz="2000">
                <a:solidFill>
                  <a:srgbClr val="36393B"/>
                </a:solidFill>
              </a:rPr>
              <a:t> </a:t>
            </a:r>
            <a:r>
              <a:rPr lang="en-US" sz="2000" err="1">
                <a:solidFill>
                  <a:srgbClr val="36393B"/>
                </a:solidFill>
              </a:rPr>
              <a:t>Tường</a:t>
            </a:r>
            <a:r>
              <a:rPr lang="en-US" sz="2000">
                <a:solidFill>
                  <a:srgbClr val="36393B"/>
                </a:solidFill>
              </a:rPr>
              <a:t> </a:t>
            </a:r>
          </a:p>
          <a:p>
            <a:pPr>
              <a:lnSpc>
                <a:spcPct val="140000"/>
              </a:lnSpc>
            </a:pPr>
            <a:r>
              <a:rPr lang="en-US" sz="2000">
                <a:solidFill>
                  <a:srgbClr val="36393B"/>
                </a:solidFill>
                <a:ea typeface="+mn-lt"/>
                <a:cs typeface="+mn-lt"/>
              </a:rPr>
              <a:t>27211239157</a:t>
            </a:r>
            <a:endParaRPr lang="en-US" sz="20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87A66FC-DEB6-0FE2-C587-2C4A18E24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512" y="3026585"/>
            <a:ext cx="4617989" cy="2366298"/>
          </a:xfrm>
          <a:prstGeom prst="rect">
            <a:avLst/>
          </a:prstGeom>
        </p:spPr>
      </p:pic>
      <p:sp>
        <p:nvSpPr>
          <p:cNvPr id="3" name="Subtitle 6">
            <a:extLst>
              <a:ext uri="{FF2B5EF4-FFF2-40B4-BE49-F238E27FC236}">
                <a16:creationId xmlns:a16="http://schemas.microsoft.com/office/drawing/2014/main" id="{CDB1245C-0EEB-1DE1-7EE6-91935D9E4227}"/>
              </a:ext>
            </a:extLst>
          </p:cNvPr>
          <p:cNvSpPr txBox="1">
            <a:spLocks/>
          </p:cNvSpPr>
          <p:nvPr/>
        </p:nvSpPr>
        <p:spPr>
          <a:xfrm>
            <a:off x="1346107" y="4546844"/>
            <a:ext cx="6301093" cy="108161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sz="2000">
                <a:solidFill>
                  <a:srgbClr val="36393B"/>
                </a:solidFill>
              </a:rPr>
              <a:t>Phạm Quang Ngà </a:t>
            </a:r>
          </a:p>
          <a:p>
            <a:pPr>
              <a:lnSpc>
                <a:spcPct val="140000"/>
              </a:lnSpc>
            </a:pPr>
            <a:r>
              <a:rPr lang="en-US" sz="2000">
                <a:ea typeface="+mn-lt"/>
                <a:cs typeface="+mn-lt"/>
              </a:rPr>
              <a:t>0966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ooter Placeholder 58">
            <a:extLst>
              <a:ext uri="{FF2B5EF4-FFF2-40B4-BE49-F238E27FC236}">
                <a16:creationId xmlns:a16="http://schemas.microsoft.com/office/drawing/2014/main" id="{F1FF8459-BD47-4502-A26F-B546D64F37B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C4AE71-6A02-E3AA-8227-5B01AD662FF5}"/>
              </a:ext>
            </a:extLst>
          </p:cNvPr>
          <p:cNvSpPr txBox="1"/>
          <p:nvPr/>
        </p:nvSpPr>
        <p:spPr>
          <a:xfrm>
            <a:off x="849905" y="558358"/>
            <a:ext cx="8981107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800" b="1" cap="all">
                <a:latin typeface="Times New Roman"/>
                <a:ea typeface="+mn-lt"/>
                <a:cs typeface="+mn-lt"/>
              </a:rPr>
              <a:t>Các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lỗi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 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và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cách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khắc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phục</a:t>
            </a:r>
            <a:endParaRPr lang="en-US" sz="2800" b="1" cap="all" err="1">
              <a:latin typeface="Times New Roman"/>
              <a:ea typeface="+mn-lt"/>
              <a:cs typeface="Times New Roman"/>
            </a:endParaRPr>
          </a:p>
          <a:p>
            <a:pPr marL="457200" indent="-4572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  <a:p>
            <a:pPr marL="457200" indent="-4572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  <a:p>
            <a:pPr marL="342900" indent="-3429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740EDBF-B0B6-79D8-B190-EA0A7A7ABE9A}"/>
              </a:ext>
            </a:extLst>
          </p:cNvPr>
          <p:cNvSpPr txBox="1"/>
          <p:nvPr/>
        </p:nvSpPr>
        <p:spPr>
          <a:xfrm>
            <a:off x="1305304" y="1330136"/>
            <a:ext cx="6634289" cy="82484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 b="1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Error </a:t>
            </a:r>
            <a:endParaRPr lang="en-US">
              <a:solidFill>
                <a:srgbClr val="FF0000"/>
              </a:solidFill>
              <a:latin typeface="Times New Roman"/>
              <a:ea typeface="+mn-lt"/>
              <a:cs typeface="Times New Roman"/>
            </a:endParaRPr>
          </a:p>
          <a:p>
            <a:pPr algn="just"/>
            <a:r>
              <a:rPr lang="en-US" sz="2400" b="1">
                <a:latin typeface="Times New Roman"/>
                <a:ea typeface="+mn-lt"/>
                <a:cs typeface="+mn-lt"/>
              </a:rPr>
              <a:t>- </a:t>
            </a:r>
            <a:r>
              <a:rPr lang="en-US" sz="2000">
                <a:latin typeface="Times New Roman"/>
                <a:ea typeface="+mn-lt"/>
                <a:cs typeface="+mn-lt"/>
              </a:rPr>
              <a:t>Khi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nhiễm</a:t>
            </a:r>
            <a:r>
              <a:rPr lang="en-US" sz="2000">
                <a:latin typeface="Times New Roman"/>
                <a:ea typeface="+mn-lt"/>
                <a:cs typeface="+mn-lt"/>
              </a:rPr>
              <a:t> virus </a:t>
            </a:r>
            <a:r>
              <a:rPr lang="en-US" sz="2000" err="1">
                <a:latin typeface="Times New Roman"/>
                <a:ea typeface="+mn-lt"/>
                <a:cs typeface="+mn-lt"/>
              </a:rPr>
              <a:t>wannacry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thì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sẽ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mã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hóa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toàn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bộ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 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r>
              <a:rPr lang="en-US" sz="2000">
                <a:latin typeface="Times New Roman"/>
                <a:ea typeface="+mn-lt"/>
                <a:cs typeface="+mn-lt"/>
              </a:rPr>
              <a:t>- </a:t>
            </a:r>
            <a:r>
              <a:rPr lang="en-US" sz="2000" err="1">
                <a:latin typeface="Times New Roman"/>
                <a:ea typeface="+mn-lt"/>
                <a:cs typeface="+mn-lt"/>
              </a:rPr>
              <a:t>Giảm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tốc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: virus WannaCry </a:t>
            </a:r>
            <a:r>
              <a:rPr lang="en-US" sz="2000" err="1">
                <a:latin typeface="Times New Roman"/>
                <a:ea typeface="+mn-lt"/>
                <a:cs typeface="+mn-lt"/>
              </a:rPr>
              <a:t>sử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dụng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tài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nguyên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hệ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thống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giảm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tốc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. 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r>
              <a:rPr lang="en-US" sz="2000">
                <a:latin typeface="Times New Roman"/>
                <a:ea typeface="+mn-lt"/>
                <a:cs typeface="+mn-lt"/>
              </a:rPr>
              <a:t>-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Thiếu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 : virus WannaCry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có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thể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phá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hủy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hệ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thống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mạng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gây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thiếu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nghiêm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trọng</a:t>
            </a:r>
            <a:r>
              <a:rPr lang="en-US" sz="2000">
                <a:latin typeface="Times New Roman"/>
                <a:ea typeface="+mn-lt"/>
                <a:cs typeface="+mn-lt"/>
              </a:rPr>
              <a:t>.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r>
              <a:rPr lang="en" sz="2400" b="1">
                <a:solidFill>
                  <a:srgbClr val="36393B"/>
                </a:solidFill>
                <a:latin typeface="Times New Roman"/>
                <a:cs typeface="Times New Roman"/>
              </a:rPr>
              <a:t>How to fix ?</a:t>
            </a:r>
            <a:r>
              <a:rPr lang="en" sz="2400" b="1">
                <a:latin typeface="Times New Roman"/>
                <a:cs typeface="Times New Roman"/>
              </a:rPr>
              <a:t> </a:t>
            </a:r>
            <a:br>
              <a:rPr lang="en" sz="2000">
                <a:latin typeface="Times New Roman"/>
                <a:ea typeface="+mn-lt"/>
                <a:cs typeface="+mn-lt"/>
              </a:rPr>
            </a:br>
            <a:r>
              <a:rPr lang="en" sz="2000">
                <a:latin typeface="Times New Roman"/>
                <a:ea typeface="+mn-lt"/>
                <a:cs typeface="+mn-lt"/>
              </a:rPr>
              <a:t> - </a:t>
            </a:r>
            <a:r>
              <a:rPr lang="en" sz="2000" err="1">
                <a:latin typeface="Times New Roman"/>
                <a:ea typeface="+mn-lt"/>
                <a:cs typeface="+mn-lt"/>
              </a:rPr>
              <a:t>Cách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khắc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phục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tắt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tính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năng</a:t>
            </a:r>
            <a:r>
              <a:rPr lang="en" sz="2000">
                <a:latin typeface="Times New Roman"/>
                <a:ea typeface="+mn-lt"/>
                <a:cs typeface="+mn-lt"/>
              </a:rPr>
              <a:t> SMBv1: WannaCry </a:t>
            </a:r>
            <a:r>
              <a:rPr lang="en" sz="2000" err="1">
                <a:latin typeface="Times New Roman"/>
                <a:ea typeface="+mn-lt"/>
                <a:cs typeface="+mn-lt"/>
              </a:rPr>
              <a:t>sử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dụng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giao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thức</a:t>
            </a:r>
            <a:r>
              <a:rPr lang="en" sz="2000">
                <a:latin typeface="Times New Roman"/>
                <a:ea typeface="+mn-lt"/>
                <a:cs typeface="+mn-lt"/>
              </a:rPr>
              <a:t> SMBv1 </a:t>
            </a:r>
            <a:r>
              <a:rPr lang="en" sz="2000" err="1">
                <a:latin typeface="Times New Roman"/>
                <a:ea typeface="+mn-lt"/>
                <a:cs typeface="+mn-lt"/>
              </a:rPr>
              <a:t>để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lây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lan</a:t>
            </a:r>
            <a:r>
              <a:rPr lang="en" sz="2000">
                <a:latin typeface="Times New Roman"/>
                <a:ea typeface="+mn-lt"/>
                <a:cs typeface="+mn-lt"/>
              </a:rPr>
              <a:t> qua </a:t>
            </a:r>
            <a:r>
              <a:rPr lang="en" sz="2000" err="1">
                <a:latin typeface="Times New Roman"/>
                <a:ea typeface="+mn-lt"/>
                <a:cs typeface="+mn-lt"/>
              </a:rPr>
              <a:t>mạng</a:t>
            </a:r>
            <a:r>
              <a:rPr lang="en" sz="2000">
                <a:latin typeface="Times New Roman"/>
                <a:ea typeface="+mn-lt"/>
                <a:cs typeface="+mn-lt"/>
              </a:rPr>
              <a:t>, </a:t>
            </a:r>
            <a:r>
              <a:rPr lang="en" sz="2000" err="1">
                <a:latin typeface="Times New Roman"/>
                <a:ea typeface="+mn-lt"/>
                <a:cs typeface="+mn-lt"/>
              </a:rPr>
              <a:t>bạn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có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thể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tắt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tính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năng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này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trên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máy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tính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của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bạn</a:t>
            </a:r>
            <a:r>
              <a:rPr lang="en" sz="2000">
                <a:latin typeface="Times New Roman"/>
                <a:ea typeface="+mn-lt"/>
                <a:cs typeface="+mn-lt"/>
              </a:rPr>
              <a:t>.</a:t>
            </a:r>
            <a:endParaRPr lang="en" sz="2000" b="1">
              <a:latin typeface="Times New Roman"/>
              <a:cs typeface="Times New Roman"/>
            </a:endParaRPr>
          </a:p>
          <a:p>
            <a:r>
              <a:rPr lang="en" sz="2000">
                <a:latin typeface="Times New Roman"/>
                <a:ea typeface="+mn-lt"/>
                <a:cs typeface="Times New Roman"/>
              </a:rPr>
              <a:t>- </a:t>
            </a:r>
            <a:r>
              <a:rPr lang="en" sz="2000">
                <a:latin typeface="Times New Roman"/>
                <a:ea typeface="+mn-lt"/>
                <a:cs typeface="+mn-lt"/>
              </a:rPr>
              <a:t>Cài </a:t>
            </a:r>
            <a:r>
              <a:rPr lang="en" sz="2000" err="1">
                <a:latin typeface="Times New Roman"/>
                <a:ea typeface="+mn-lt"/>
                <a:cs typeface="+mn-lt"/>
              </a:rPr>
              <a:t>đặt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và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cập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nhật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phần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mềm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diệt</a:t>
            </a:r>
            <a:r>
              <a:rPr lang="en" sz="2000">
                <a:latin typeface="Times New Roman"/>
                <a:ea typeface="+mn-lt"/>
                <a:cs typeface="+mn-lt"/>
              </a:rPr>
              <a:t> virus: </a:t>
            </a:r>
            <a:r>
              <a:rPr lang="en" sz="2000" err="1">
                <a:latin typeface="Times New Roman"/>
                <a:ea typeface="+mn-lt"/>
                <a:cs typeface="+mn-lt"/>
              </a:rPr>
              <a:t>Bạn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nên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cài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đặt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phần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mềm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diệt</a:t>
            </a:r>
            <a:r>
              <a:rPr lang="en" sz="2000">
                <a:latin typeface="Times New Roman"/>
                <a:ea typeface="+mn-lt"/>
                <a:cs typeface="+mn-lt"/>
              </a:rPr>
              <a:t> virus </a:t>
            </a:r>
            <a:r>
              <a:rPr lang="en" sz="2000" err="1">
                <a:latin typeface="Times New Roman"/>
                <a:ea typeface="+mn-lt"/>
                <a:cs typeface="+mn-lt"/>
              </a:rPr>
              <a:t>để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phát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hiện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và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loại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bỏ</a:t>
            </a:r>
            <a:r>
              <a:rPr lang="en" sz="2000">
                <a:latin typeface="Times New Roman"/>
                <a:ea typeface="+mn-lt"/>
                <a:cs typeface="+mn-lt"/>
              </a:rPr>
              <a:t> WannaCry </a:t>
            </a:r>
            <a:r>
              <a:rPr lang="en" sz="2000" err="1">
                <a:latin typeface="Times New Roman"/>
                <a:ea typeface="+mn-lt"/>
                <a:cs typeface="+mn-lt"/>
              </a:rPr>
              <a:t>cũng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như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các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loại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mã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độc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khác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trên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hệ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thống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của</a:t>
            </a:r>
            <a:r>
              <a:rPr lang="en" sz="2000">
                <a:latin typeface="Times New Roman"/>
                <a:ea typeface="+mn-lt"/>
                <a:cs typeface="+mn-lt"/>
              </a:rPr>
              <a:t> </a:t>
            </a:r>
            <a:r>
              <a:rPr lang="en" sz="2000" err="1">
                <a:latin typeface="Times New Roman"/>
                <a:ea typeface="+mn-lt"/>
                <a:cs typeface="+mn-lt"/>
              </a:rPr>
              <a:t>bạn</a:t>
            </a:r>
            <a:r>
              <a:rPr lang="en" sz="2000">
                <a:latin typeface="Times New Roman"/>
                <a:ea typeface="+mn-lt"/>
                <a:cs typeface="+mn-lt"/>
              </a:rPr>
              <a:t>.</a:t>
            </a:r>
            <a:endParaRPr lang="en" sz="20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4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8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endParaRPr lang="en-US">
              <a:latin typeface="Avenir Next LT Pro"/>
              <a:cs typeface="Times New Roman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176C913-D0F2-ECC3-EDAD-BF50B373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555" y="225716"/>
            <a:ext cx="2743200" cy="14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68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2D66165-F283-9500-1E3F-8059FC1E4C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42" r="6979" b="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err="1">
                <a:latin typeface="Times New Roman"/>
                <a:cs typeface="Times New Roman"/>
              </a:rPr>
              <a:t>Cảm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ơn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thầy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và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các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bạn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đã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lắng</a:t>
            </a:r>
            <a:r>
              <a:rPr lang="en-US" sz="4400">
                <a:latin typeface="Times New Roman"/>
                <a:cs typeface="Times New Roman"/>
              </a:rPr>
              <a:t> </a:t>
            </a:r>
            <a:r>
              <a:rPr lang="en-US" sz="4400" err="1">
                <a:latin typeface="Times New Roman"/>
                <a:cs typeface="Times New Roman"/>
              </a:rPr>
              <a:t>nghe</a:t>
            </a:r>
            <a:r>
              <a:rPr lang="en-US" sz="4400">
                <a:latin typeface="Times New Roman"/>
                <a:cs typeface="Times New Roman"/>
              </a:rPr>
              <a:t> !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848600" y="6356350"/>
            <a:ext cx="309649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b="0" kern="1200" cap="none" spc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0138" y="6356350"/>
            <a:ext cx="72182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schemeClr val="tx1"/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11</a:t>
            </a:fld>
            <a:endParaRPr lang="en-US" sz="1200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526" y="522114"/>
            <a:ext cx="4834517" cy="720275"/>
          </a:xfrm>
        </p:spPr>
        <p:txBody>
          <a:bodyPr/>
          <a:lstStyle/>
          <a:p>
            <a:r>
              <a:rPr lang="en-US" err="1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</a:rPr>
              <a:t>Chủ</a:t>
            </a:r>
            <a:r>
              <a:rPr lang="en-US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</a:rPr>
              <a:t> </a:t>
            </a:r>
            <a:r>
              <a:rPr lang="en-US" err="1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</a:rPr>
              <a:t>đề</a:t>
            </a:r>
            <a:endParaRPr lang="en-US">
              <a:solidFill>
                <a:schemeClr val="tx1">
                  <a:lumMod val="60000"/>
                  <a:lumOff val="40000"/>
                </a:schemeClr>
              </a:solidFill>
              <a:latin typeface="Times New Roman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7454" y="-1928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87" y="5392183"/>
            <a:ext cx="2847009" cy="146411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D8DB2505-FFB4-3FA3-0C69-8F27265BF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9445" y="1794265"/>
            <a:ext cx="4620589" cy="439590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221208-4203-51F1-185A-8635A3CDDA88}"/>
              </a:ext>
            </a:extLst>
          </p:cNvPr>
          <p:cNvSpPr txBox="1"/>
          <p:nvPr/>
        </p:nvSpPr>
        <p:spPr>
          <a:xfrm>
            <a:off x="538924" y="1632227"/>
            <a:ext cx="1093745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cap="all">
                <a:solidFill>
                  <a:schemeClr val="accent1">
                    <a:lumMod val="75000"/>
                  </a:schemeClr>
                </a:solidFill>
                <a:latin typeface="Times New Roman"/>
              </a:rPr>
              <a:t>VIRUS MÁY TÍNH VÀ CÁCH PHÒNG CHỐNG</a:t>
            </a:r>
            <a:endParaRPr lang="en-US" sz="2000"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FC2BA0-4298-B988-A459-EEAC594438B0}"/>
              </a:ext>
            </a:extLst>
          </p:cNvPr>
          <p:cNvSpPr txBox="1"/>
          <p:nvPr/>
        </p:nvSpPr>
        <p:spPr>
          <a:xfrm>
            <a:off x="1432891" y="2355021"/>
            <a:ext cx="6021456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-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Thời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buổi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hiện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nay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công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nghệ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4.0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phát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triển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nhiều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thiết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máy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tính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hiện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đại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ra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đời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bên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cạnh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đó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cũng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có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một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số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điểm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tiêu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cực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làm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hại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tới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những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thiết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và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máy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tính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và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một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trong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những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yếu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tố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ảnh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hưởng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nhiều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nhất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đến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an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toàn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của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thông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tin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máy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tính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thiết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là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virus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máy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tính</a:t>
            </a:r>
            <a:r>
              <a:rPr lang="en-US" sz="2800">
                <a:solidFill>
                  <a:schemeClr val="tx1">
                    <a:lumMod val="50000"/>
                  </a:schemeClr>
                </a:solidFill>
                <a:latin typeface="Times New Roman"/>
                <a:ea typeface="+mn-lt"/>
                <a:cs typeface="+mn-lt"/>
              </a:rPr>
              <a:t>.</a:t>
            </a:r>
            <a:endParaRPr lang="en-US" sz="2800">
              <a:solidFill>
                <a:schemeClr val="tx1">
                  <a:lumMod val="50000"/>
                </a:schemeClr>
              </a:solidFill>
              <a:latin typeface="Times New Roman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49724451-1817-47EC-8F8A-753481527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3543" r="6220"/>
          <a:stretch/>
        </p:blipFill>
        <p:spPr>
          <a:xfrm>
            <a:off x="12" y="10"/>
            <a:ext cx="4975061" cy="685799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5A72BB7-1DA3-D073-C069-9360F27FCC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" r="-2" b="-2"/>
          <a:stretch/>
        </p:blipFill>
        <p:spPr>
          <a:xfrm>
            <a:off x="4975048" y="-1"/>
            <a:ext cx="7216940" cy="6858000"/>
          </a:xfrm>
          <a:prstGeom prst="rect">
            <a:avLst/>
          </a:prstGeom>
        </p:spPr>
      </p:pic>
      <p:sp>
        <p:nvSpPr>
          <p:cNvPr id="28" name="Rectangle 21">
            <a:extLst>
              <a:ext uri="{FF2B5EF4-FFF2-40B4-BE49-F238E27FC236}">
                <a16:creationId xmlns:a16="http://schemas.microsoft.com/office/drawing/2014/main" id="{1972FFF2-19E8-4ABA-8DF0-DF0BB9CA0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6430" y="1779124"/>
            <a:ext cx="2434381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cs typeface="+mj-cs"/>
              </a:rPr>
              <a:t>INTRO</a:t>
            </a:r>
            <a:endParaRPr lang="en-US">
              <a:cs typeface="+mj-cs"/>
            </a:endParaRPr>
          </a:p>
        </p:txBody>
      </p:sp>
      <p:sp>
        <p:nvSpPr>
          <p:cNvPr id="29" name="Rectangle 23">
            <a:extLst>
              <a:ext uri="{FF2B5EF4-FFF2-40B4-BE49-F238E27FC236}">
                <a16:creationId xmlns:a16="http://schemas.microsoft.com/office/drawing/2014/main" id="{D675D8C3-7329-47B0-9782-C66F095D7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B077B7C-FE7A-4C81-92C6-F20D2AE42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3762" y="4219733"/>
            <a:ext cx="6736477" cy="252939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1143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>
                <a:latin typeface="Times New Roman"/>
                <a:ea typeface="+mn-lt"/>
                <a:cs typeface="+mn-lt"/>
              </a:rPr>
              <a:t>Virus </a:t>
            </a:r>
            <a:r>
              <a:rPr lang="en-US" sz="28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là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chương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trình</a:t>
            </a:r>
            <a:r>
              <a:rPr lang="en-US" sz="2800">
                <a:latin typeface="Times New Roman"/>
                <a:ea typeface="+mn-lt"/>
                <a:cs typeface="+mn-lt"/>
              </a:rPr>
              <a:t> hay </a:t>
            </a:r>
            <a:r>
              <a:rPr lang="en-US" sz="28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đoạn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chương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trình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có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khả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năng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tự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nhân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bản</a:t>
            </a:r>
            <a:r>
              <a:rPr lang="en-US" sz="2800">
                <a:latin typeface="Times New Roman"/>
                <a:ea typeface="+mn-lt"/>
                <a:cs typeface="+mn-lt"/>
              </a:rPr>
              <a:t> hay </a:t>
            </a:r>
            <a:r>
              <a:rPr lang="en-US" sz="2800" err="1">
                <a:latin typeface="Times New Roman"/>
                <a:ea typeface="+mn-lt"/>
                <a:cs typeface="+mn-lt"/>
              </a:rPr>
              <a:t>sao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chép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chính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nó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từ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đối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tượng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nhiễm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này</a:t>
            </a:r>
            <a:r>
              <a:rPr lang="en-US" sz="2800">
                <a:latin typeface="Times New Roman"/>
                <a:ea typeface="+mn-lt"/>
                <a:cs typeface="+mn-lt"/>
              </a:rPr>
              <a:t> sang </a:t>
            </a:r>
            <a:r>
              <a:rPr lang="en-US" sz="2800" err="1">
                <a:latin typeface="Times New Roman"/>
                <a:ea typeface="+mn-lt"/>
                <a:cs typeface="+mn-lt"/>
              </a:rPr>
              <a:t>đối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tượng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khác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mỗi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khi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đối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tượng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nhiễm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kích</a:t>
            </a:r>
            <a:r>
              <a:rPr lang="en-US" sz="2800">
                <a:latin typeface="Times New Roman"/>
                <a:ea typeface="+mn-lt"/>
                <a:cs typeface="+mn-lt"/>
              </a:rPr>
              <a:t> </a:t>
            </a:r>
            <a:r>
              <a:rPr lang="en-US" sz="2800" err="1">
                <a:latin typeface="Times New Roman"/>
                <a:ea typeface="+mn-lt"/>
                <a:cs typeface="+mn-lt"/>
              </a:rPr>
              <a:t>hoạt</a:t>
            </a:r>
            <a:r>
              <a:rPr lang="en-US" sz="2800">
                <a:latin typeface="Times New Roman"/>
                <a:ea typeface="+mn-lt"/>
                <a:cs typeface="+mn-lt"/>
              </a:rPr>
              <a:t>.</a:t>
            </a:r>
            <a:endParaRPr lang="en-US" sz="2800">
              <a:latin typeface="Times New Roman"/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56350"/>
            <a:ext cx="274624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/>
              <a:pPr algn="r">
                <a:spcAft>
                  <a:spcPts val="600"/>
                </a:spcAft>
              </a:pPr>
              <a:t>3</a:t>
            </a:fld>
            <a:endParaRPr lang="en-US" sz="120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DCE24004-BC16-1835-9E2A-CF2DE19F9881}"/>
              </a:ext>
            </a:extLst>
          </p:cNvPr>
          <p:cNvSpPr txBox="1">
            <a:spLocks/>
          </p:cNvSpPr>
          <p:nvPr/>
        </p:nvSpPr>
        <p:spPr>
          <a:xfrm>
            <a:off x="972048" y="4438394"/>
            <a:ext cx="3903163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sz="3200">
                <a:latin typeface="Times New Roman"/>
                <a:cs typeface="Times New Roman"/>
              </a:rPr>
              <a:t>Virus </a:t>
            </a:r>
            <a:r>
              <a:rPr lang="en-US" sz="3200" err="1">
                <a:latin typeface="Times New Roman"/>
                <a:cs typeface="Times New Roman"/>
              </a:rPr>
              <a:t>máy</a:t>
            </a:r>
            <a:r>
              <a:rPr lang="en-US" sz="320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tính</a:t>
            </a:r>
            <a:r>
              <a:rPr lang="en-US" sz="320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là</a:t>
            </a:r>
            <a:r>
              <a:rPr lang="en-US" sz="320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gì</a:t>
            </a:r>
            <a:r>
              <a:rPr lang="en-US" sz="3200">
                <a:latin typeface="Times New Roman"/>
                <a:cs typeface="Times New Roman"/>
              </a:rPr>
              <a:t>?</a:t>
            </a:r>
            <a:endParaRPr lang="en-US" sz="320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Virus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38219C3-68F3-0FD8-6171-BA0EA881C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2772" y="4181233"/>
            <a:ext cx="3657600" cy="152559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-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Một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số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virus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máy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tính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phổ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biến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bao </a:t>
            </a:r>
            <a:r>
              <a:rPr lang="en-US" sz="2400" kern="1200" err="1">
                <a:solidFill>
                  <a:srgbClr val="FFFFFF"/>
                </a:solidFill>
                <a:latin typeface="Times New Roman"/>
                <a:cs typeface="Times New Roman"/>
              </a:rPr>
              <a:t>gồm</a:t>
            </a:r>
            <a:r>
              <a:rPr lang="en-US" sz="2400" kern="1200">
                <a:solidFill>
                  <a:srgbClr val="FFFFFF"/>
                </a:solidFill>
                <a:latin typeface="Times New Roman"/>
                <a:cs typeface="Times New Roman"/>
              </a:rPr>
              <a:t> : Wanna cry virus, Code Red, Crypto Locker, Creeper virus ...</a:t>
            </a:r>
          </a:p>
          <a:p>
            <a:pPr algn="ctr">
              <a:lnSpc>
                <a:spcPct val="90000"/>
              </a:lnSpc>
            </a:pPr>
            <a:endParaRPr lang="en-US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4">
            <a:extLst>
              <a:ext uri="{FF2B5EF4-FFF2-40B4-BE49-F238E27FC236}">
                <a16:creationId xmlns:a16="http://schemas.microsoft.com/office/drawing/2014/main" id="{5F3B5AD8-6B5A-F0CC-9004-279F56232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1753625"/>
            <a:ext cx="6553545" cy="335869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>
                <a:solidFill>
                  <a:srgbClr val="595959"/>
                </a:solidFill>
              </a:rPr>
              <a:pPr algn="r">
                <a:spcAft>
                  <a:spcPts val="600"/>
                </a:spcAft>
              </a:pPr>
              <a:t>4</a:t>
            </a:fld>
            <a:endParaRPr lang="en-US" sz="120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951" y="1041954"/>
            <a:ext cx="10277240" cy="1535531"/>
          </a:xfrm>
        </p:spPr>
        <p:txBody>
          <a:bodyPr vert="horz" lIns="0" tIns="0" rIns="0" bIns="0" rtlCol="0" anchor="t">
            <a:noAutofit/>
          </a:bodyPr>
          <a:lstStyle/>
          <a:p>
            <a:pPr marL="742950" indent="-742950" algn="l">
              <a:buFont typeface="Wingdings"/>
              <a:buChar char="Ø"/>
            </a:pPr>
            <a:r>
              <a:rPr lang="en-US" err="1">
                <a:latin typeface="Times New Roman"/>
                <a:ea typeface="+mj-lt"/>
                <a:cs typeface="+mj-lt"/>
              </a:rPr>
              <a:t>Biện</a:t>
            </a:r>
            <a:r>
              <a:rPr lang="en-US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pháp</a:t>
            </a:r>
            <a:r>
              <a:rPr lang="en-US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phòng</a:t>
            </a:r>
            <a:r>
              <a:rPr lang="en-US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tránh</a:t>
            </a:r>
            <a:r>
              <a:rPr lang="en-US">
                <a:latin typeface="Times New Roman"/>
                <a:ea typeface="+mj-lt"/>
                <a:cs typeface="+mj-lt"/>
              </a:rPr>
              <a:t> virus </a:t>
            </a:r>
            <a:r>
              <a:rPr lang="en-US" err="1">
                <a:latin typeface="Times New Roman"/>
                <a:ea typeface="+mj-lt"/>
                <a:cs typeface="+mj-lt"/>
              </a:rPr>
              <a:t>máy</a:t>
            </a:r>
            <a:r>
              <a:rPr lang="en-US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tính</a:t>
            </a:r>
            <a:endParaRPr lang="en-US" err="1">
              <a:latin typeface="Times New Roman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1A4C5F-93B7-B56A-C3D4-8426B3103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28153" y="2521603"/>
            <a:ext cx="6671448" cy="3452383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>
                <a:ea typeface="+mn-lt"/>
                <a:cs typeface="+mn-lt"/>
              </a:rPr>
              <a:t>-</a:t>
            </a:r>
            <a:r>
              <a:rPr lang="en-US" sz="2000">
                <a:latin typeface="Times New Roman"/>
                <a:ea typeface="+mn-lt"/>
                <a:cs typeface="+mn-lt"/>
              </a:rPr>
              <a:t> Cài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đặt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phần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mềm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diệt</a:t>
            </a:r>
            <a:r>
              <a:rPr lang="en-US" sz="2000">
                <a:latin typeface="Times New Roman"/>
                <a:ea typeface="+mn-lt"/>
                <a:cs typeface="+mn-lt"/>
              </a:rPr>
              <a:t> virus, </a:t>
            </a:r>
            <a:r>
              <a:rPr lang="en-US" sz="2000" err="1">
                <a:latin typeface="Times New Roman"/>
                <a:ea typeface="+mn-lt"/>
                <a:cs typeface="+mn-lt"/>
              </a:rPr>
              <a:t>sử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dụng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bảng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hệ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thống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tắt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tự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cài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đặt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tạo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lớp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bảo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vệ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không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nhập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nút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tải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xuống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không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cần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thiết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không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chương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trình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từ</a:t>
            </a:r>
            <a:r>
              <a:rPr lang="en-US" sz="2000">
                <a:latin typeface="Times New Roman"/>
                <a:ea typeface="+mn-lt"/>
                <a:cs typeface="+mn-lt"/>
              </a:rPr>
              <a:t> Internet </a:t>
            </a:r>
            <a:r>
              <a:rPr lang="en-US" sz="2000" err="1">
                <a:latin typeface="Times New Roman"/>
                <a:ea typeface="+mn-lt"/>
                <a:cs typeface="+mn-lt"/>
              </a:rPr>
              <a:t>hoặc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sao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chép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từ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khác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sử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dụng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trình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duyệt</a:t>
            </a:r>
            <a:r>
              <a:rPr lang="en-US" sz="2000">
                <a:latin typeface="Times New Roman"/>
                <a:ea typeface="+mn-lt"/>
                <a:cs typeface="+mn-lt"/>
              </a:rPr>
              <a:t> web an </a:t>
            </a:r>
            <a:r>
              <a:rPr lang="en-US" sz="2000" err="1">
                <a:latin typeface="Times New Roman"/>
                <a:ea typeface="+mn-lt"/>
                <a:cs typeface="+mn-lt"/>
              </a:rPr>
              <a:t>toàn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nhắc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nhở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cảnh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báo</a:t>
            </a:r>
            <a:r>
              <a:rPr lang="en-US" sz="2000">
                <a:latin typeface="Times New Roman"/>
                <a:ea typeface="+mn-lt"/>
                <a:cs typeface="+mn-lt"/>
              </a:rPr>
              <a:t> virus </a:t>
            </a:r>
            <a:r>
              <a:rPr lang="en-US" sz="2000" err="1">
                <a:latin typeface="Times New Roman"/>
                <a:ea typeface="+mn-lt"/>
                <a:cs typeface="+mn-lt"/>
              </a:rPr>
              <a:t>xuất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hiện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cài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đặt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bản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cập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nhật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mới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từ</a:t>
            </a:r>
            <a:r>
              <a:rPr lang="en-US" sz="2000">
                <a:latin typeface="Times New Roman"/>
                <a:ea typeface="+mn-lt"/>
                <a:cs typeface="+mn-lt"/>
              </a:rPr>
              <a:t> Microsoft Update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luôn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luôn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mới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phần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mềm</a:t>
            </a:r>
            <a:r>
              <a:rPr lang="en-US" sz="2000">
                <a:latin typeface="Times New Roman"/>
                <a:ea typeface="+mn-lt"/>
                <a:cs typeface="+mn-lt"/>
              </a:rPr>
              <a:t>.</a:t>
            </a:r>
            <a:endParaRPr lang="en-US" sz="2000">
              <a:latin typeface="Times New Roman"/>
              <a:cs typeface="Times New Roman"/>
            </a:endParaRPr>
          </a:p>
          <a:p>
            <a:endParaRPr lang="en-US" sz="2000">
              <a:latin typeface="Times New Roman"/>
              <a:cs typeface="Times New Roman"/>
            </a:endParaRPr>
          </a:p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12E8F16-32F8-884F-C9C3-03F6C4BBEDC3}"/>
              </a:ext>
            </a:extLst>
          </p:cNvPr>
          <p:cNvSpPr txBox="1">
            <a:spLocks/>
          </p:cNvSpPr>
          <p:nvPr/>
        </p:nvSpPr>
        <p:spPr>
          <a:xfrm>
            <a:off x="8633611" y="101050"/>
            <a:ext cx="4148111" cy="100544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">
                <a:latin typeface="Arial Black"/>
              </a:rPr>
              <a:t>prevent</a:t>
            </a:r>
            <a:endParaRPr lang="en-US">
              <a:latin typeface="Arial Black"/>
            </a:endParaRPr>
          </a:p>
          <a:p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D6578D17-BE34-3E4D-8CB1-2C056C99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837463"/>
            <a:ext cx="2743200" cy="14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994" y="887345"/>
            <a:ext cx="10277240" cy="1535531"/>
          </a:xfrm>
        </p:spPr>
        <p:txBody>
          <a:bodyPr vert="horz" lIns="0" tIns="0" rIns="0" bIns="0" rtlCol="0" anchor="t">
            <a:noAutofit/>
          </a:bodyPr>
          <a:lstStyle/>
          <a:p>
            <a:pPr marL="742950" indent="-742950" algn="l">
              <a:buFont typeface="Wingdings"/>
              <a:buChar char="Ø"/>
            </a:pPr>
            <a:r>
              <a:rPr lang="en-US">
                <a:latin typeface="Times New Roman"/>
                <a:cs typeface="Times New Roman"/>
              </a:rPr>
              <a:t>Virus </a:t>
            </a:r>
            <a:r>
              <a:rPr lang="en-US" err="1">
                <a:latin typeface="Times New Roman"/>
                <a:cs typeface="Times New Roman"/>
              </a:rPr>
              <a:t>điển</a:t>
            </a:r>
            <a:r>
              <a:rPr lang="en-US">
                <a:latin typeface="Times New Roman"/>
                <a:cs typeface="Times New Roman"/>
              </a:rPr>
              <a:t> </a:t>
            </a:r>
            <a:r>
              <a:rPr lang="en-US" err="1">
                <a:latin typeface="Times New Roman"/>
                <a:cs typeface="Times New Roman"/>
              </a:rPr>
              <a:t>hình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1A4C5F-93B7-B56A-C3D4-8426B3103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2255" y="2425147"/>
            <a:ext cx="10126362" cy="4428643"/>
          </a:xfrm>
        </p:spPr>
        <p:txBody>
          <a:bodyPr vert="horz" lIns="0" tIns="0" rIns="0" bIns="0" rtlCol="0" anchor="t">
            <a:noAutofit/>
          </a:bodyPr>
          <a:lstStyle/>
          <a:p>
            <a:endParaRPr lang="en-US" sz="2000">
              <a:latin typeface="Times New Roman"/>
              <a:cs typeface="Times New Roman"/>
            </a:endParaRPr>
          </a:p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12E8F16-32F8-884F-C9C3-03F6C4BBEDC3}"/>
              </a:ext>
            </a:extLst>
          </p:cNvPr>
          <p:cNvSpPr txBox="1">
            <a:spLocks/>
          </p:cNvSpPr>
          <p:nvPr/>
        </p:nvSpPr>
        <p:spPr>
          <a:xfrm>
            <a:off x="8247089" y="90007"/>
            <a:ext cx="4148111" cy="100544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">
                <a:latin typeface="Arial Black"/>
              </a:rPr>
              <a:t>Protected</a:t>
            </a:r>
            <a:endParaRPr lang="en-US"/>
          </a:p>
          <a:p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6F87549F-8D92-BE72-84CA-FC20ED4326B6}"/>
              </a:ext>
            </a:extLst>
          </p:cNvPr>
          <p:cNvSpPr txBox="1">
            <a:spLocks/>
          </p:cNvSpPr>
          <p:nvPr/>
        </p:nvSpPr>
        <p:spPr>
          <a:xfrm>
            <a:off x="1350367" y="1949466"/>
            <a:ext cx="7526253" cy="44286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b="1">
                <a:ea typeface="+mn-lt"/>
                <a:cs typeface="+mn-lt"/>
              </a:rPr>
              <a:t>- </a:t>
            </a:r>
            <a:r>
              <a:rPr lang="en-US" sz="2000" err="1">
                <a:latin typeface="Times New Roman"/>
                <a:ea typeface="+mn-lt"/>
                <a:cs typeface="+mn-lt"/>
              </a:rPr>
              <a:t>Hiện</a:t>
            </a:r>
            <a:r>
              <a:rPr lang="en-US" sz="2000">
                <a:latin typeface="Times New Roman"/>
                <a:ea typeface="+mn-lt"/>
                <a:cs typeface="+mn-lt"/>
              </a:rPr>
              <a:t> nay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có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rất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nhiều</a:t>
            </a:r>
            <a:r>
              <a:rPr lang="en-US" sz="2000">
                <a:latin typeface="Times New Roman"/>
                <a:ea typeface="+mn-lt"/>
                <a:cs typeface="+mn-lt"/>
              </a:rPr>
              <a:t> virus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xuất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hiện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nền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tảng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với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nhiều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cơ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chế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chức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năng</a:t>
            </a:r>
            <a:r>
              <a:rPr lang="en-US" sz="2000">
                <a:latin typeface="Times New Roman"/>
                <a:ea typeface="+mn-lt"/>
                <a:cs typeface="+mn-lt"/>
              </a:rPr>
              <a:t>, </a:t>
            </a:r>
            <a:r>
              <a:rPr lang="en-US" sz="2000" err="1">
                <a:latin typeface="Times New Roman"/>
                <a:ea typeface="+mn-lt"/>
                <a:cs typeface="+mn-lt"/>
              </a:rPr>
              <a:t>nguyên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lý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hoạt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nhau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sau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đây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000">
                <a:latin typeface="Times New Roman"/>
                <a:ea typeface="+mn-lt"/>
                <a:cs typeface="+mn-lt"/>
              </a:rPr>
              <a:t> con virus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điển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hình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từng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khuấy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đảo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.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Đó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</a:t>
            </a:r>
            <a:r>
              <a:rPr lang="en-US" sz="2000">
                <a:latin typeface="Times New Roman"/>
                <a:ea typeface="+mn-lt"/>
                <a:cs typeface="+mn-lt"/>
              </a:rPr>
              <a:t> virus </a:t>
            </a:r>
            <a:r>
              <a:rPr lang="en-US" sz="2000" err="1">
                <a:latin typeface="Times New Roman"/>
                <a:ea typeface="+mn-lt"/>
                <a:cs typeface="+mn-lt"/>
              </a:rPr>
              <a:t>Wannacry</a:t>
            </a:r>
            <a:r>
              <a:rPr lang="en-US" sz="2000">
                <a:latin typeface="Times New Roman"/>
                <a:ea typeface="+mn-lt"/>
                <a:cs typeface="+mn-lt"/>
              </a:rPr>
              <a:t>. 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sz="2000" b="1">
                <a:latin typeface="Times New Roman"/>
                <a:ea typeface="+mn-lt"/>
                <a:cs typeface="+mn-lt"/>
              </a:rPr>
              <a:t>- </a:t>
            </a:r>
            <a:r>
              <a:rPr lang="en-US" sz="2000">
                <a:latin typeface="Times New Roman"/>
                <a:ea typeface="+mn-lt"/>
                <a:cs typeface="+mn-lt"/>
              </a:rPr>
              <a:t>WannaCry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gì</a:t>
            </a:r>
            <a:r>
              <a:rPr lang="en-US" sz="2000">
                <a:latin typeface="Times New Roman"/>
                <a:ea typeface="+mn-lt"/>
                <a:cs typeface="+mn-lt"/>
              </a:rPr>
              <a:t>?</a:t>
            </a:r>
            <a:endParaRPr lang="en-US">
              <a:latin typeface="Times New Roman"/>
              <a:cs typeface="Times New Roman"/>
            </a:endParaRPr>
          </a:p>
          <a:p>
            <a:pPr algn="just"/>
            <a:r>
              <a:rPr lang="en-US" sz="2000">
                <a:latin typeface="Times New Roman"/>
                <a:ea typeface="+mn-lt"/>
                <a:cs typeface="+mn-lt"/>
              </a:rPr>
              <a:t>- WannaCry </a:t>
            </a:r>
            <a:r>
              <a:rPr lang="en-US" sz="2000" err="1">
                <a:latin typeface="Times New Roman"/>
                <a:ea typeface="+mn-lt"/>
                <a:cs typeface="+mn-lt"/>
              </a:rPr>
              <a:t>là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loại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mã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tống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tiền</a:t>
            </a:r>
            <a:r>
              <a:rPr lang="en-US" sz="2000">
                <a:latin typeface="Times New Roman"/>
                <a:ea typeface="+mn-lt"/>
                <a:cs typeface="+mn-lt"/>
              </a:rPr>
              <a:t> (ransomware), </a:t>
            </a:r>
            <a:r>
              <a:rPr lang="en-US" sz="2000" err="1">
                <a:latin typeface="Times New Roman"/>
                <a:ea typeface="+mn-lt"/>
                <a:cs typeface="+mn-lt"/>
              </a:rPr>
              <a:t>với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gọi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khác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nhau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như</a:t>
            </a:r>
            <a:r>
              <a:rPr lang="en-US" sz="2000">
                <a:latin typeface="Times New Roman"/>
                <a:ea typeface="+mn-lt"/>
                <a:cs typeface="+mn-lt"/>
              </a:rPr>
              <a:t> WannaCrypt0r 2.0 hay </a:t>
            </a:r>
            <a:r>
              <a:rPr lang="en-US" sz="2000" err="1">
                <a:latin typeface="Times New Roman"/>
                <a:ea typeface="+mn-lt"/>
                <a:cs typeface="+mn-lt"/>
              </a:rPr>
              <a:t>WCry</a:t>
            </a:r>
            <a:r>
              <a:rPr lang="en-US" sz="2000">
                <a:latin typeface="Times New Roman"/>
                <a:ea typeface="+mn-lt"/>
                <a:cs typeface="+mn-lt"/>
              </a:rPr>
              <a:t>. Phần </a:t>
            </a:r>
            <a:r>
              <a:rPr lang="en-US" sz="2000" err="1">
                <a:latin typeface="Times New Roman"/>
                <a:ea typeface="+mn-lt"/>
                <a:cs typeface="+mn-lt"/>
              </a:rPr>
              <a:t>mềm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độc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hại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này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mã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hóa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và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ngăn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cản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người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dùng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truy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cập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đó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cho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đến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khi</a:t>
            </a:r>
            <a:r>
              <a:rPr lang="en-US" sz="2000">
                <a:latin typeface="Times New Roman"/>
                <a:ea typeface="+mn-lt"/>
                <a:cs typeface="+mn-lt"/>
              </a:rPr>
              <a:t> tin </a:t>
            </a:r>
            <a:r>
              <a:rPr lang="en-US" sz="2000" err="1">
                <a:latin typeface="Times New Roman"/>
                <a:ea typeface="+mn-lt"/>
                <a:cs typeface="+mn-lt"/>
              </a:rPr>
              <a:t>tặc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nhận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được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tiền</a:t>
            </a:r>
            <a:r>
              <a:rPr lang="en-US" sz="2000">
                <a:latin typeface="Times New Roman"/>
                <a:ea typeface="+mn-lt"/>
                <a:cs typeface="+mn-lt"/>
              </a:rPr>
              <a:t> </a:t>
            </a:r>
            <a:r>
              <a:rPr lang="en-US" sz="2000" err="1">
                <a:latin typeface="Times New Roman"/>
                <a:ea typeface="+mn-lt"/>
                <a:cs typeface="+mn-lt"/>
              </a:rPr>
              <a:t>chuộc</a:t>
            </a:r>
            <a:r>
              <a:rPr lang="en-US" sz="2000">
                <a:latin typeface="Times New Roman"/>
                <a:ea typeface="+mn-lt"/>
                <a:cs typeface="+mn-lt"/>
              </a:rPr>
              <a:t>. 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endParaRPr lang="en-US" sz="2000">
              <a:latin typeface="Times New Roman"/>
              <a:cs typeface="Times New Roman"/>
            </a:endParaRPr>
          </a:p>
          <a:p>
            <a:endParaRPr lang="en-US" sz="2000">
              <a:latin typeface="Times New Roman"/>
              <a:cs typeface="Times New Roman"/>
            </a:endParaRPr>
          </a:p>
          <a:p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BF6AAEE9-EF12-0444-50B0-FC899053A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470" y="848195"/>
            <a:ext cx="2743200" cy="14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2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C4AE71-6A02-E3AA-8227-5B01AD662FF5}"/>
              </a:ext>
            </a:extLst>
          </p:cNvPr>
          <p:cNvSpPr txBox="1"/>
          <p:nvPr/>
        </p:nvSpPr>
        <p:spPr>
          <a:xfrm>
            <a:off x="399851" y="723749"/>
            <a:ext cx="4772314" cy="17190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/>
              <a:buChar char="Ø"/>
            </a:pPr>
            <a:r>
              <a:rPr lang="en-US" sz="3000" b="1" cap="all" err="1">
                <a:latin typeface="Times New Roman"/>
                <a:ea typeface="+mn-lt"/>
                <a:cs typeface="+mn-lt"/>
              </a:rPr>
              <a:t>Cơ</a:t>
            </a:r>
            <a:r>
              <a:rPr lang="en-US" sz="30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3000" b="1" cap="all" err="1">
                <a:latin typeface="Times New Roman"/>
                <a:ea typeface="+mn-lt"/>
                <a:cs typeface="+mn-lt"/>
              </a:rPr>
              <a:t>chế</a:t>
            </a:r>
            <a:r>
              <a:rPr lang="en-US" sz="30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3000" b="1" cap="all" err="1">
                <a:latin typeface="Times New Roman"/>
                <a:ea typeface="+mn-lt"/>
                <a:cs typeface="+mn-lt"/>
              </a:rPr>
              <a:t>hoạt</a:t>
            </a:r>
            <a:r>
              <a:rPr lang="en-US" sz="30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3000" b="1" cap="all" err="1">
                <a:latin typeface="Times New Roman"/>
                <a:ea typeface="+mn-lt"/>
                <a:cs typeface="+mn-lt"/>
              </a:rPr>
              <a:t>động</a:t>
            </a:r>
            <a:r>
              <a:rPr lang="en-US" sz="30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3000" b="1" cap="all" err="1">
                <a:latin typeface="Times New Roman"/>
                <a:ea typeface="+mn-lt"/>
                <a:cs typeface="+mn-lt"/>
              </a:rPr>
              <a:t>của</a:t>
            </a:r>
            <a:r>
              <a:rPr lang="en-US" sz="3000" b="1" cap="all">
                <a:latin typeface="Times New Roman"/>
                <a:ea typeface="+mn-lt"/>
                <a:cs typeface="+mn-lt"/>
              </a:rPr>
              <a:t> Virus WannaCry</a:t>
            </a:r>
            <a:endParaRPr lang="en-US" sz="3000" b="1" cap="all">
              <a:latin typeface="Times New Roman"/>
              <a:ea typeface="+mj-ea"/>
              <a:cs typeface="Times New Roman"/>
            </a:endParaRP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/>
              <a:buChar char="Ø"/>
            </a:pPr>
            <a:endParaRPr lang="en-US" sz="3000" b="1" kern="1200" cap="all">
              <a:latin typeface="Times New Roman"/>
              <a:ea typeface="+mj-ea"/>
              <a:cs typeface="Times New Roman"/>
            </a:endParaRPr>
          </a:p>
        </p:txBody>
      </p:sp>
      <p:sp>
        <p:nvSpPr>
          <p:cNvPr id="6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740EDBF-B0B6-79D8-B190-EA0A7A7ABE9A}"/>
              </a:ext>
            </a:extLst>
          </p:cNvPr>
          <p:cNvSpPr txBox="1"/>
          <p:nvPr/>
        </p:nvSpPr>
        <p:spPr>
          <a:xfrm>
            <a:off x="860120" y="2898366"/>
            <a:ext cx="6064143" cy="34107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>
                <a:latin typeface="Times New Roman"/>
                <a:ea typeface="+mn-lt"/>
                <a:cs typeface="+mn-lt"/>
              </a:rPr>
              <a:t>Khi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được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cài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đặt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vào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400">
                <a:latin typeface="Times New Roman"/>
                <a:ea typeface="+mn-lt"/>
                <a:cs typeface="+mn-lt"/>
              </a:rPr>
              <a:t>, WannaCry </a:t>
            </a:r>
            <a:r>
              <a:rPr lang="en-US" sz="2400" err="1">
                <a:latin typeface="Times New Roman"/>
                <a:ea typeface="+mn-lt"/>
                <a:cs typeface="+mn-lt"/>
              </a:rPr>
              <a:t>sẽ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tìm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kiếm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tập</a:t>
            </a:r>
            <a:r>
              <a:rPr lang="en-US" sz="2400">
                <a:latin typeface="Times New Roman"/>
                <a:ea typeface="+mn-lt"/>
                <a:cs typeface="+mn-lt"/>
              </a:rPr>
              <a:t> tin (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thường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tập</a:t>
            </a:r>
            <a:r>
              <a:rPr lang="en-US" sz="2400">
                <a:latin typeface="Times New Roman"/>
                <a:ea typeface="+mn-lt"/>
                <a:cs typeface="+mn-lt"/>
              </a:rPr>
              <a:t> tin </a:t>
            </a:r>
            <a:r>
              <a:rPr lang="en-US" sz="2400" err="1">
                <a:latin typeface="Times New Roman"/>
                <a:ea typeface="+mn-lt"/>
                <a:cs typeface="+mn-lt"/>
              </a:rPr>
              <a:t>văn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bản</a:t>
            </a:r>
            <a:r>
              <a:rPr lang="en-US" sz="2400">
                <a:latin typeface="Times New Roman"/>
                <a:ea typeface="+mn-lt"/>
                <a:cs typeface="+mn-lt"/>
              </a:rPr>
              <a:t>)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trong</a:t>
            </a:r>
            <a:r>
              <a:rPr lang="en-US" sz="2400">
                <a:latin typeface="Times New Roman"/>
                <a:ea typeface="+mn-lt"/>
                <a:cs typeface="+mn-lt"/>
              </a:rPr>
              <a:t> ổ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cứng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hóa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chúng</a:t>
            </a:r>
            <a:r>
              <a:rPr lang="en-US" sz="2400"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sau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để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lại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cho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chủ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sở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hữu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báo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yêu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cầu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tiền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chuộc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nếu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muốn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giải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dữ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liệu</a:t>
            </a:r>
            <a:r>
              <a:rPr lang="en-US" sz="2400">
                <a:latin typeface="Times New Roman"/>
                <a:ea typeface="+mn-lt"/>
                <a:cs typeface="+mn-lt"/>
              </a:rPr>
              <a:t>. Mã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độc</a:t>
            </a:r>
            <a:r>
              <a:rPr lang="en-US" sz="2400">
                <a:latin typeface="Times New Roman"/>
                <a:ea typeface="+mn-lt"/>
                <a:cs typeface="+mn-lt"/>
              </a:rPr>
              <a:t> WannaCry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khai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lỗ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hổng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hệ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điều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hành</a:t>
            </a:r>
            <a:r>
              <a:rPr lang="en-US" sz="2400">
                <a:latin typeface="Times New Roman"/>
                <a:ea typeface="+mn-lt"/>
                <a:cs typeface="+mn-lt"/>
              </a:rPr>
              <a:t> Windows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Cơ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quan</a:t>
            </a:r>
            <a:r>
              <a:rPr lang="en-US" sz="2400">
                <a:latin typeface="Times New Roman"/>
                <a:ea typeface="+mn-lt"/>
                <a:cs typeface="+mn-lt"/>
              </a:rPr>
              <a:t> An </a:t>
            </a:r>
            <a:r>
              <a:rPr lang="en-US" sz="2400" err="1">
                <a:latin typeface="Times New Roman"/>
                <a:ea typeface="+mn-lt"/>
                <a:cs typeface="+mn-lt"/>
              </a:rPr>
              <a:t>ninh</a:t>
            </a:r>
            <a:r>
              <a:rPr lang="en-US" sz="2400">
                <a:latin typeface="Times New Roman"/>
                <a:ea typeface="+mn-lt"/>
                <a:cs typeface="+mn-lt"/>
              </a:rPr>
              <a:t> Quốc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Mỹ</a:t>
            </a:r>
            <a:r>
              <a:rPr lang="en-US" sz="2400">
                <a:latin typeface="Times New Roman"/>
                <a:ea typeface="+mn-lt"/>
                <a:cs typeface="+mn-lt"/>
              </a:rPr>
              <a:t> (NSA)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nắm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giữ</a:t>
            </a:r>
            <a:r>
              <a:rPr lang="en-US" sz="2400">
                <a:latin typeface="Times New Roman"/>
                <a:ea typeface="+mn-lt"/>
                <a:cs typeface="+mn-lt"/>
              </a:rPr>
              <a:t>.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Tội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phạm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mạng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sử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dụng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chính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những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cụ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NSA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để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phát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tán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lan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độc</a:t>
            </a:r>
            <a:r>
              <a:rPr lang="en-US" sz="2400">
                <a:latin typeface="Times New Roman"/>
                <a:ea typeface="+mn-lt"/>
                <a:cs typeface="+mn-lt"/>
              </a:rPr>
              <a:t>.</a:t>
            </a:r>
            <a:endParaRPr lang="en-US" sz="2400">
              <a:latin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>
              <a:latin typeface="Times New Roman"/>
              <a:cs typeface="Times New Roman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B0F8BC2-8EB0-2BD7-B9D0-2107403FD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253" y="135921"/>
            <a:ext cx="6315341" cy="3239145"/>
          </a:xfrm>
          <a:prstGeom prst="rect">
            <a:avLst/>
          </a:prstGeom>
        </p:spPr>
      </p:pic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27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ooter Placeholder 58">
            <a:extLst>
              <a:ext uri="{FF2B5EF4-FFF2-40B4-BE49-F238E27FC236}">
                <a16:creationId xmlns:a16="http://schemas.microsoft.com/office/drawing/2014/main" id="{F1FF8459-BD47-4502-A26F-B546D64F37B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C4AE71-6A02-E3AA-8227-5B01AD662FF5}"/>
              </a:ext>
            </a:extLst>
          </p:cNvPr>
          <p:cNvSpPr txBox="1"/>
          <p:nvPr/>
        </p:nvSpPr>
        <p:spPr>
          <a:xfrm>
            <a:off x="717825" y="883478"/>
            <a:ext cx="8981107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b="1" cap="all" err="1">
                <a:latin typeface="Times New Roman"/>
                <a:ea typeface="+mn-lt"/>
                <a:cs typeface="+mn-lt"/>
              </a:rPr>
              <a:t>Cách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WannaCry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lây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nhiễm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trên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diện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rộng</a:t>
            </a:r>
            <a:endParaRPr lang="en-US" sz="2800" b="1" cap="all" err="1">
              <a:latin typeface="Times New Roman"/>
              <a:ea typeface="+mn-lt"/>
              <a:cs typeface="Times New Roman"/>
            </a:endParaRPr>
          </a:p>
          <a:p>
            <a:pPr marL="457200" indent="-4572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  <a:p>
            <a:pPr marL="342900" indent="-3429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740EDBF-B0B6-79D8-B190-EA0A7A7ABE9A}"/>
              </a:ext>
            </a:extLst>
          </p:cNvPr>
          <p:cNvSpPr txBox="1"/>
          <p:nvPr/>
        </p:nvSpPr>
        <p:spPr>
          <a:xfrm>
            <a:off x="1142230" y="2258811"/>
            <a:ext cx="7907375" cy="56630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>
                <a:latin typeface="Times New Roman"/>
                <a:ea typeface="+mn-lt"/>
                <a:cs typeface="+mn-lt"/>
              </a:rPr>
              <a:t>-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Cách</a:t>
            </a:r>
            <a:r>
              <a:rPr lang="en-US" sz="2400">
                <a:latin typeface="Times New Roman"/>
                <a:ea typeface="+mn-lt"/>
                <a:cs typeface="+mn-lt"/>
              </a:rPr>
              <a:t> 1: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Phát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tán</a:t>
            </a:r>
            <a:r>
              <a:rPr lang="en-US" sz="2400">
                <a:latin typeface="Times New Roman"/>
                <a:ea typeface="+mn-lt"/>
                <a:cs typeface="+mn-lt"/>
              </a:rPr>
              <a:t> qua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phương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thức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thường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đính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kèm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vào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bản</a:t>
            </a:r>
            <a:r>
              <a:rPr lang="en-US" sz="2400">
                <a:latin typeface="Times New Roman"/>
                <a:ea typeface="+mn-lt"/>
                <a:cs typeface="+mn-lt"/>
              </a:rPr>
              <a:t> “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bẻ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khóa</a:t>
            </a:r>
            <a:r>
              <a:rPr lang="en-US" sz="2400">
                <a:latin typeface="Times New Roman"/>
                <a:ea typeface="+mn-lt"/>
                <a:cs typeface="+mn-lt"/>
              </a:rPr>
              <a:t>”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phần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mềm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rồi</a:t>
            </a:r>
            <a:r>
              <a:rPr lang="en-US" sz="2400">
                <a:latin typeface="Times New Roman"/>
                <a:ea typeface="+mn-lt"/>
                <a:cs typeface="+mn-lt"/>
              </a:rPr>
              <a:t> chia </a:t>
            </a:r>
            <a:r>
              <a:rPr lang="en-US" sz="2400" err="1">
                <a:latin typeface="Times New Roman"/>
                <a:ea typeface="+mn-lt"/>
                <a:cs typeface="+mn-lt"/>
              </a:rPr>
              <a:t>sẻ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lên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trang</a:t>
            </a:r>
            <a:r>
              <a:rPr lang="en-US" sz="2400">
                <a:latin typeface="Times New Roman"/>
                <a:ea typeface="+mn-lt"/>
                <a:cs typeface="+mn-lt"/>
              </a:rPr>
              <a:t> web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nhiều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người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truy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cập</a:t>
            </a:r>
            <a:r>
              <a:rPr lang="en-US" sz="2400">
                <a:latin typeface="Times New Roman"/>
                <a:ea typeface="+mn-lt"/>
                <a:cs typeface="+mn-lt"/>
              </a:rPr>
              <a:t>.</a:t>
            </a:r>
            <a:endParaRPr lang="en-US" sz="2400">
              <a:latin typeface="Times New Roman"/>
            </a:endParaRPr>
          </a:p>
          <a:p>
            <a:pPr algn="just"/>
            <a:endParaRPr lang="en-US" sz="2800">
              <a:latin typeface="Times New Roman"/>
              <a:cs typeface="Times New Roman"/>
            </a:endParaRPr>
          </a:p>
          <a:p>
            <a:pPr algn="just"/>
            <a:r>
              <a:rPr lang="en-US" sz="2400">
                <a:latin typeface="Times New Roman"/>
                <a:ea typeface="+mn-lt"/>
                <a:cs typeface="+mn-lt"/>
              </a:rPr>
              <a:t>-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Cách</a:t>
            </a:r>
            <a:r>
              <a:rPr lang="en-US" sz="2400">
                <a:latin typeface="Times New Roman"/>
                <a:ea typeface="+mn-lt"/>
                <a:cs typeface="+mn-lt"/>
              </a:rPr>
              <a:t> 2: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lan</a:t>
            </a:r>
            <a:r>
              <a:rPr lang="en-US" sz="2400">
                <a:latin typeface="Times New Roman"/>
                <a:ea typeface="+mn-lt"/>
                <a:cs typeface="+mn-lt"/>
              </a:rPr>
              <a:t> qua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mạng</a:t>
            </a:r>
            <a:r>
              <a:rPr lang="en-US" sz="2400">
                <a:latin typeface="Times New Roman"/>
                <a:ea typeface="+mn-lt"/>
                <a:cs typeface="+mn-lt"/>
              </a:rPr>
              <a:t> LAN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bằng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khai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lỗ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hổng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EternalBlue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dịch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vụ</a:t>
            </a:r>
            <a:r>
              <a:rPr lang="en-US" sz="2400">
                <a:latin typeface="Times New Roman"/>
                <a:ea typeface="+mn-lt"/>
                <a:cs typeface="+mn-lt"/>
              </a:rPr>
              <a:t> SMB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mà</a:t>
            </a:r>
            <a:r>
              <a:rPr lang="en-US" sz="2400">
                <a:latin typeface="Times New Roman"/>
                <a:ea typeface="+mn-lt"/>
                <a:cs typeface="+mn-lt"/>
              </a:rPr>
              <a:t> NSA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phát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triển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bí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mật</a:t>
            </a:r>
            <a:r>
              <a:rPr lang="en-US" sz="2400"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nhưng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sau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bị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nhóm</a:t>
            </a:r>
            <a:r>
              <a:rPr lang="en-US" sz="2400">
                <a:latin typeface="Times New Roman"/>
                <a:ea typeface="+mn-lt"/>
                <a:cs typeface="+mn-lt"/>
              </a:rPr>
              <a:t> tin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tặc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ShadowBroker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đánh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cắp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phát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hành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khai</a:t>
            </a:r>
            <a:r>
              <a:rPr lang="en-US" sz="2400">
                <a:latin typeface="Times New Roman"/>
                <a:ea typeface="+mn-lt"/>
                <a:cs typeface="+mn-lt"/>
              </a:rPr>
              <a:t>.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này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làm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cho</a:t>
            </a:r>
            <a:r>
              <a:rPr lang="en-US" sz="2400">
                <a:latin typeface="Times New Roman"/>
                <a:ea typeface="+mn-lt"/>
                <a:cs typeface="+mn-lt"/>
              </a:rPr>
              <a:t> WannaCry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lan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nhanh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chóng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toàn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thế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giới</a:t>
            </a:r>
            <a:r>
              <a:rPr lang="en-US" sz="2400">
                <a:latin typeface="Times New Roman"/>
                <a:ea typeface="+mn-lt"/>
                <a:cs typeface="+mn-lt"/>
              </a:rPr>
              <a:t>.</a:t>
            </a:r>
            <a:endParaRPr lang="en-US" sz="2400">
              <a:latin typeface="Times New Roman"/>
            </a:endParaRPr>
          </a:p>
          <a:p>
            <a:pPr algn="just"/>
            <a:endParaRPr lang="en-US" sz="28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4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endParaRPr lang="en-US">
              <a:latin typeface="Avenir Next LT Pro"/>
              <a:cs typeface="Times New Roman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176C913-D0F2-ECC3-EDAD-BF50B373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555" y="225716"/>
            <a:ext cx="2743200" cy="14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7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ooter Placeholder 58">
            <a:extLst>
              <a:ext uri="{FF2B5EF4-FFF2-40B4-BE49-F238E27FC236}">
                <a16:creationId xmlns:a16="http://schemas.microsoft.com/office/drawing/2014/main" id="{F1FF8459-BD47-4502-A26F-B546D64F37B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C4AE71-6A02-E3AA-8227-5B01AD662FF5}"/>
              </a:ext>
            </a:extLst>
          </p:cNvPr>
          <p:cNvSpPr txBox="1"/>
          <p:nvPr/>
        </p:nvSpPr>
        <p:spPr>
          <a:xfrm>
            <a:off x="849905" y="558358"/>
            <a:ext cx="8981107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800" b="1" cap="all" err="1">
                <a:latin typeface="Times New Roman"/>
                <a:ea typeface="+mn-lt"/>
                <a:cs typeface="+mn-lt"/>
              </a:rPr>
              <a:t>Ưu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điểm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&amp;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nhược</a:t>
            </a:r>
            <a:r>
              <a:rPr lang="en-US" sz="2800" b="1" cap="all">
                <a:latin typeface="Times New Roman"/>
                <a:ea typeface="+mn-lt"/>
                <a:cs typeface="+mn-lt"/>
              </a:rPr>
              <a:t> </a:t>
            </a:r>
            <a:r>
              <a:rPr lang="en-US" sz="2800" b="1" cap="all" err="1">
                <a:latin typeface="Times New Roman"/>
                <a:ea typeface="+mn-lt"/>
                <a:cs typeface="+mn-lt"/>
              </a:rPr>
              <a:t>điểm</a:t>
            </a:r>
            <a:endParaRPr lang="en-US" sz="2800" b="1" cap="all" err="1">
              <a:latin typeface="Times New Roman"/>
              <a:cs typeface="Times New Roman"/>
            </a:endParaRPr>
          </a:p>
          <a:p>
            <a:pPr marL="457200" indent="-4572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  <a:p>
            <a:pPr marL="342900" indent="-342900">
              <a:buFont typeface="Wingdings"/>
              <a:buChar char="Ø"/>
            </a:pPr>
            <a:endParaRPr lang="en-US" sz="2800" b="1" cap="all">
              <a:latin typeface="Times New Roman"/>
              <a:cs typeface="Times New Roman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740EDBF-B0B6-79D8-B190-EA0A7A7ABE9A}"/>
              </a:ext>
            </a:extLst>
          </p:cNvPr>
          <p:cNvSpPr txBox="1"/>
          <p:nvPr/>
        </p:nvSpPr>
        <p:spPr>
          <a:xfrm>
            <a:off x="1244344" y="1421576"/>
            <a:ext cx="6908609" cy="81868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>
                <a:latin typeface="Times New Roman"/>
                <a:ea typeface="+mn-lt"/>
                <a:cs typeface="+mn-lt"/>
              </a:rPr>
              <a:t>- </a:t>
            </a:r>
            <a:r>
              <a:rPr lang="en-US" sz="2400" err="1">
                <a:latin typeface="Times New Roman"/>
                <a:ea typeface="+mn-lt"/>
                <a:cs typeface="+mn-lt"/>
              </a:rPr>
              <a:t>Về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ưu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điểm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thì</a:t>
            </a:r>
            <a:r>
              <a:rPr lang="en-US" sz="2400">
                <a:latin typeface="Times New Roman"/>
                <a:ea typeface="+mn-lt"/>
                <a:cs typeface="+mn-lt"/>
              </a:rPr>
              <a:t> virus WannaCry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ưu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điểm</a:t>
            </a:r>
            <a:r>
              <a:rPr lang="en-US" sz="2400">
                <a:latin typeface="Times New Roman"/>
                <a:ea typeface="+mn-lt"/>
                <a:cs typeface="+mn-lt"/>
              </a:rPr>
              <a:t>.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Thực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tế</a:t>
            </a:r>
            <a:r>
              <a:rPr lang="en-US" sz="2400"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nó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mối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đe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dọa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lớn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đối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với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tổ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chức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nhân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toàn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thế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giới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gây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ra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nhiều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tổn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hại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thiệt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hại</a:t>
            </a:r>
            <a:r>
              <a:rPr lang="en-US" sz="2400">
                <a:latin typeface="Times New Roman"/>
                <a:ea typeface="+mn-lt"/>
                <a:cs typeface="+mn-lt"/>
              </a:rPr>
              <a:t> .</a:t>
            </a:r>
          </a:p>
          <a:p>
            <a:pPr algn="just"/>
            <a:r>
              <a:rPr lang="en-US" sz="2400">
                <a:latin typeface="Times New Roman"/>
                <a:ea typeface="+mn-lt"/>
                <a:cs typeface="+mn-lt"/>
              </a:rPr>
              <a:t>-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Nhược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điểm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virus WannaCry bao </a:t>
            </a:r>
            <a:r>
              <a:rPr lang="en-US" sz="2400" err="1">
                <a:latin typeface="Times New Roman"/>
                <a:ea typeface="+mn-lt"/>
                <a:cs typeface="+mn-lt"/>
              </a:rPr>
              <a:t>gồm</a:t>
            </a:r>
            <a:r>
              <a:rPr lang="en-US" sz="2400">
                <a:latin typeface="Times New Roman"/>
                <a:ea typeface="+mn-lt"/>
                <a:cs typeface="+mn-lt"/>
              </a:rPr>
              <a:t> : </a:t>
            </a:r>
            <a:endParaRPr lang="en-US" sz="2400">
              <a:latin typeface="Times New Roman"/>
              <a:ea typeface="+mn-lt"/>
              <a:cs typeface="Times New Roman"/>
            </a:endParaRPr>
          </a:p>
          <a:p>
            <a:pPr algn="just"/>
            <a:r>
              <a:rPr lang="en-US" sz="2400">
                <a:latin typeface="Times New Roman"/>
                <a:ea typeface="+mn-lt"/>
                <a:cs typeface="+mn-lt"/>
              </a:rPr>
              <a:t>- WannaCry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loại</a:t>
            </a:r>
            <a:r>
              <a:rPr lang="en-US" sz="2400">
                <a:latin typeface="Times New Roman"/>
                <a:ea typeface="+mn-lt"/>
                <a:cs typeface="+mn-lt"/>
              </a:rPr>
              <a:t> ransomware,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chức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năng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hóa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tập</a:t>
            </a:r>
            <a:r>
              <a:rPr lang="en-US" sz="2400">
                <a:latin typeface="Times New Roman"/>
                <a:ea typeface="+mn-lt"/>
                <a:cs typeface="+mn-lt"/>
              </a:rPr>
              <a:t> tin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máy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tính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của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nạn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nhân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yêu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cầu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đền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tiền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chuộc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để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giải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mã</a:t>
            </a:r>
            <a:r>
              <a:rPr lang="en-US" sz="2400">
                <a:latin typeface="Times New Roman"/>
                <a:ea typeface="+mn-lt"/>
                <a:cs typeface="+mn-lt"/>
              </a:rPr>
              <a:t> . </a:t>
            </a:r>
            <a:endParaRPr lang="en-US" sz="2400">
              <a:latin typeface="Times New Roman"/>
              <a:cs typeface="Times New Roman"/>
            </a:endParaRPr>
          </a:p>
          <a:p>
            <a:pPr algn="just"/>
            <a:r>
              <a:rPr lang="en-US" sz="2400">
                <a:latin typeface="Times New Roman"/>
                <a:cs typeface="Times New Roman"/>
              </a:rPr>
              <a:t>- </a:t>
            </a:r>
            <a:r>
              <a:rPr lang="en-US" sz="2400">
                <a:latin typeface="Times New Roman"/>
                <a:ea typeface="+mn-lt"/>
                <a:cs typeface="+mn-lt"/>
              </a:rPr>
              <a:t>Virus </a:t>
            </a:r>
            <a:r>
              <a:rPr lang="en-US" sz="2400" err="1">
                <a:latin typeface="Times New Roman"/>
                <a:ea typeface="+mn-lt"/>
                <a:cs typeface="+mn-lt"/>
              </a:rPr>
              <a:t>này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lây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lan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nhanh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chóng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trên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toàn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cầu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tấn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công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nhiều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doanh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nghiệp</a:t>
            </a:r>
            <a:r>
              <a:rPr lang="en-US" sz="2400"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tổ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chức</a:t>
            </a:r>
            <a:r>
              <a:rPr lang="en-US" sz="2400">
                <a:latin typeface="Times New Roman"/>
                <a:ea typeface="+mn-lt"/>
                <a:cs typeface="+mn-lt"/>
              </a:rPr>
              <a:t>, </a:t>
            </a:r>
            <a:r>
              <a:rPr lang="en-US" sz="2400" err="1">
                <a:latin typeface="Times New Roman"/>
                <a:ea typeface="+mn-lt"/>
                <a:cs typeface="+mn-lt"/>
              </a:rPr>
              <a:t>cơ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quan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chính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phủ</a:t>
            </a:r>
            <a:r>
              <a:rPr lang="en-US" sz="2400">
                <a:latin typeface="Times New Roman"/>
                <a:ea typeface="+mn-lt"/>
                <a:cs typeface="+mn-lt"/>
              </a:rPr>
              <a:t> ở </a:t>
            </a:r>
            <a:r>
              <a:rPr lang="en-US" sz="2400" err="1">
                <a:latin typeface="Times New Roman"/>
                <a:ea typeface="+mn-lt"/>
                <a:cs typeface="+mn-lt"/>
              </a:rPr>
              <a:t>hơn</a:t>
            </a:r>
            <a:r>
              <a:rPr lang="en-US" sz="2400">
                <a:latin typeface="Times New Roman"/>
                <a:ea typeface="+mn-lt"/>
                <a:cs typeface="+mn-lt"/>
              </a:rPr>
              <a:t> 150 </a:t>
            </a:r>
            <a:r>
              <a:rPr lang="en-US" sz="2400" err="1">
                <a:latin typeface="Times New Roman"/>
                <a:ea typeface="+mn-lt"/>
                <a:cs typeface="+mn-lt"/>
              </a:rPr>
              <a:t>quốc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gia</a:t>
            </a:r>
            <a:r>
              <a:rPr lang="en-US" sz="2400">
                <a:latin typeface="Times New Roman"/>
                <a:ea typeface="+mn-lt"/>
                <a:cs typeface="+mn-lt"/>
              </a:rPr>
              <a:t>.</a:t>
            </a:r>
            <a:endParaRPr lang="en-US" sz="2400">
              <a:latin typeface="Times New Roman"/>
              <a:cs typeface="Times New Roman"/>
            </a:endParaRPr>
          </a:p>
          <a:p>
            <a:pPr algn="just"/>
            <a:r>
              <a:rPr lang="en-US" sz="2400">
                <a:latin typeface="Times New Roman"/>
                <a:cs typeface="Times New Roman"/>
              </a:rPr>
              <a:t>- </a:t>
            </a:r>
            <a:r>
              <a:rPr lang="en-US" sz="2400" err="1">
                <a:latin typeface="Times New Roman"/>
                <a:ea typeface="+mn-lt"/>
                <a:cs typeface="+mn-lt"/>
              </a:rPr>
              <a:t>Nó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khai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thác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lỗ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hổng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bảo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mật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trong</a:t>
            </a:r>
            <a:r>
              <a:rPr lang="en-US" sz="2400">
                <a:latin typeface="Times New Roman"/>
                <a:ea typeface="+mn-lt"/>
                <a:cs typeface="+mn-lt"/>
              </a:rPr>
              <a:t> Windows </a:t>
            </a:r>
            <a:r>
              <a:rPr lang="en-US" sz="2400" err="1">
                <a:latin typeface="Times New Roman"/>
                <a:ea typeface="+mn-lt"/>
                <a:cs typeface="+mn-lt"/>
              </a:rPr>
              <a:t>mà</a:t>
            </a:r>
            <a:r>
              <a:rPr lang="en-US" sz="2400">
                <a:latin typeface="Times New Roman"/>
                <a:ea typeface="+mn-lt"/>
                <a:cs typeface="+mn-lt"/>
              </a:rPr>
              <a:t> Microsoft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đã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phát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hành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một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bản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vá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chỉ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vài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tháng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trước</a:t>
            </a:r>
            <a:r>
              <a:rPr lang="en-US" sz="2400">
                <a:latin typeface="Times New Roman"/>
                <a:ea typeface="+mn-lt"/>
                <a:cs typeface="+mn-lt"/>
              </a:rPr>
              <a:t> </a:t>
            </a:r>
            <a:r>
              <a:rPr lang="en-US" sz="2400" err="1">
                <a:latin typeface="Times New Roman"/>
                <a:ea typeface="+mn-lt"/>
                <a:cs typeface="+mn-lt"/>
              </a:rPr>
              <a:t>đó</a:t>
            </a:r>
            <a:r>
              <a:rPr lang="en-US" sz="2400">
                <a:latin typeface="Times New Roman"/>
                <a:ea typeface="+mn-lt"/>
                <a:cs typeface="+mn-lt"/>
              </a:rPr>
              <a:t>.</a:t>
            </a:r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800">
              <a:latin typeface="Times New Roman"/>
              <a:ea typeface="+mn-lt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  <a:p>
            <a:endParaRPr lang="en-US">
              <a:latin typeface="Avenir Next LT Pro"/>
              <a:cs typeface="Times New Roman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176C913-D0F2-ECC3-EDAD-BF50B373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555" y="225716"/>
            <a:ext cx="2743200" cy="14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277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ist-Presentation-Light_Win32_SW_v9" id="{521D77A3-0F08-4721-A2D8-7E1E479B7A1E}" vid="{6146C05B-E08F-4587-B33C-EE2B5183CF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Lắp Ráp &amp; Bảo Trì Hệ Thống</vt:lpstr>
      <vt:lpstr>Chủ đề</vt:lpstr>
      <vt:lpstr>INTRO</vt:lpstr>
      <vt:lpstr>Virus</vt:lpstr>
      <vt:lpstr>Biện pháp phòng tránh virus máy tính </vt:lpstr>
      <vt:lpstr>Virus điển hình</vt:lpstr>
      <vt:lpstr>PowerPoint Presentation</vt:lpstr>
      <vt:lpstr>PowerPoint Presentation</vt:lpstr>
      <vt:lpstr>PowerPoint Presentation</vt:lpstr>
      <vt:lpstr>PowerPoint Presentation</vt:lpstr>
      <vt:lpstr>Cảm ơn thầy và các bạn đã lắng nghe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revision>3</cp:revision>
  <dcterms:created xsi:type="dcterms:W3CDTF">2023-03-07T12:14:44Z</dcterms:created>
  <dcterms:modified xsi:type="dcterms:W3CDTF">2023-03-12T13:42:01Z</dcterms:modified>
</cp:coreProperties>
</file>

<file path=docProps/thumbnail.jpeg>
</file>